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Playfair Display" charset="1" panose="00000000000000000000"/>
      <p:regular r:id="rId20"/>
    </p:embeddedFont>
    <p:embeddedFont>
      <p:font typeface="Poppins" charset="1" panose="00000500000000000000"/>
      <p:regular r:id="rId21"/>
    </p:embeddedFont>
    <p:embeddedFont>
      <p:font typeface="Lato" charset="1" panose="020F0502020204030203"/>
      <p:regular r:id="rId22"/>
    </p:embeddedFont>
    <p:embeddedFont>
      <p:font typeface="Lato Bold" charset="1" panose="020F050202020403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8.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2413563"/>
            <a:ext cx="11411477" cy="4103481"/>
          </a:xfrm>
          <a:prstGeom prst="rect">
            <a:avLst/>
          </a:prstGeom>
        </p:spPr>
        <p:txBody>
          <a:bodyPr anchor="t" rtlCol="false" tIns="0" lIns="0" bIns="0" rIns="0">
            <a:spAutoFit/>
          </a:bodyPr>
          <a:lstStyle/>
          <a:p>
            <a:pPr algn="l">
              <a:lnSpc>
                <a:spcPts val="15519"/>
              </a:lnSpc>
            </a:pPr>
            <a:r>
              <a:rPr lang="en-US" sz="14108" b="true">
                <a:solidFill>
                  <a:srgbClr val="FBF9F1"/>
                </a:solidFill>
                <a:latin typeface="Poppins Bold"/>
                <a:ea typeface="Poppins Bold"/>
                <a:cs typeface="Poppins Bold"/>
                <a:sym typeface="Poppins Bold"/>
              </a:rPr>
              <a:t>SUBMISSION REPORT</a:t>
            </a:r>
          </a:p>
        </p:txBody>
      </p:sp>
      <p:sp>
        <p:nvSpPr>
          <p:cNvPr name="TextBox 8" id="8"/>
          <p:cNvSpPr txBox="true"/>
          <p:nvPr/>
        </p:nvSpPr>
        <p:spPr>
          <a:xfrm rot="0">
            <a:off x="1896669" y="891951"/>
            <a:ext cx="3755168" cy="455295"/>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Playfair Display"/>
                <a:ea typeface="Playfair Display"/>
                <a:cs typeface="Playfair Display"/>
                <a:sym typeface="Playfair Display"/>
              </a:rPr>
              <a:t>pes university </a:t>
            </a:r>
          </a:p>
        </p:txBody>
      </p:sp>
      <p:sp>
        <p:nvSpPr>
          <p:cNvPr name="TextBox 9" id="9"/>
          <p:cNvSpPr txBox="true"/>
          <p:nvPr/>
        </p:nvSpPr>
        <p:spPr>
          <a:xfrm rot="0">
            <a:off x="928665" y="6833868"/>
            <a:ext cx="8469856"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Simple linear regression on house prices</a:t>
            </a:r>
          </a:p>
        </p:txBody>
      </p:sp>
      <p:sp>
        <p:nvSpPr>
          <p:cNvPr name="TextBox 10" id="10"/>
          <p:cNvSpPr txBox="true"/>
          <p:nvPr/>
        </p:nvSpPr>
        <p:spPr>
          <a:xfrm rot="0">
            <a:off x="928665" y="9220200"/>
            <a:ext cx="3099792"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Submitted from: Batch 8 - C9</a:t>
            </a:r>
          </a:p>
        </p:txBody>
      </p:sp>
      <p:sp>
        <p:nvSpPr>
          <p:cNvPr name="TextBox 11" id="11"/>
          <p:cNvSpPr txBox="true"/>
          <p:nvPr/>
        </p:nvSpPr>
        <p:spPr>
          <a:xfrm rot="0">
            <a:off x="6255153" y="9220200"/>
            <a:ext cx="3143369"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Submitted to: Arjun Anand Sir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51744" y="3032527"/>
            <a:ext cx="5850103" cy="6019648"/>
          </a:xfrm>
          <a:custGeom>
            <a:avLst/>
            <a:gdLst/>
            <a:ahLst/>
            <a:cxnLst/>
            <a:rect r="r" b="b" t="t" l="l"/>
            <a:pathLst>
              <a:path h="6019648" w="5850103">
                <a:moveTo>
                  <a:pt x="0" y="0"/>
                </a:moveTo>
                <a:lnTo>
                  <a:pt x="5850102" y="0"/>
                </a:lnTo>
                <a:lnTo>
                  <a:pt x="5850102" y="6019647"/>
                </a:lnTo>
                <a:lnTo>
                  <a:pt x="0" y="6019647"/>
                </a:lnTo>
                <a:lnTo>
                  <a:pt x="0" y="0"/>
                </a:lnTo>
                <a:close/>
              </a:path>
            </a:pathLst>
          </a:custGeom>
          <a:blipFill>
            <a:blip r:embed="rId5"/>
            <a:stretch>
              <a:fillRect l="-2627" t="-3011" r="-15970" b="0"/>
            </a:stretch>
          </a:blipFill>
          <a:ln w="66675" cap="sq">
            <a:solidFill>
              <a:srgbClr val="4D24A6"/>
            </a:solidFill>
            <a:prstDash val="solid"/>
            <a:miter/>
          </a:ln>
        </p:spPr>
      </p:sp>
      <p:sp>
        <p:nvSpPr>
          <p:cNvPr name="TextBox 6" id="6"/>
          <p:cNvSpPr txBox="true"/>
          <p:nvPr/>
        </p:nvSpPr>
        <p:spPr>
          <a:xfrm rot="0">
            <a:off x="6351744" y="1019175"/>
            <a:ext cx="6532985" cy="1688146"/>
          </a:xfrm>
          <a:prstGeom prst="rect">
            <a:avLst/>
          </a:prstGeom>
        </p:spPr>
        <p:txBody>
          <a:bodyPr anchor="t" rtlCol="false" tIns="0" lIns="0" bIns="0" rIns="0">
            <a:spAutoFit/>
          </a:bodyPr>
          <a:lstStyle/>
          <a:p>
            <a:pPr algn="l">
              <a:lnSpc>
                <a:spcPts val="12116"/>
              </a:lnSpc>
            </a:pPr>
            <a:r>
              <a:rPr lang="en-US" sz="11014" b="true">
                <a:solidFill>
                  <a:srgbClr val="FBF9F1"/>
                </a:solidFill>
                <a:latin typeface="Poppins Bold"/>
                <a:ea typeface="Poppins Bold"/>
                <a:cs typeface="Poppins Bold"/>
                <a:sym typeface="Poppins Bold"/>
              </a:rPr>
              <a:t>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638959" y="3228028"/>
            <a:ext cx="8717556" cy="5829866"/>
          </a:xfrm>
          <a:custGeom>
            <a:avLst/>
            <a:gdLst/>
            <a:ahLst/>
            <a:cxnLst/>
            <a:rect r="r" b="b" t="t" l="l"/>
            <a:pathLst>
              <a:path h="5829866" w="8717556">
                <a:moveTo>
                  <a:pt x="0" y="0"/>
                </a:moveTo>
                <a:lnTo>
                  <a:pt x="8717557" y="0"/>
                </a:lnTo>
                <a:lnTo>
                  <a:pt x="8717557" y="5829866"/>
                </a:lnTo>
                <a:lnTo>
                  <a:pt x="0" y="5829866"/>
                </a:lnTo>
                <a:lnTo>
                  <a:pt x="0" y="0"/>
                </a:lnTo>
                <a:close/>
              </a:path>
            </a:pathLst>
          </a:custGeom>
          <a:blipFill>
            <a:blip r:embed="rId5"/>
            <a:stretch>
              <a:fillRect l="0" t="0" r="0" b="0"/>
            </a:stretch>
          </a:blipFill>
          <a:ln w="123825" cap="sq">
            <a:solidFill>
              <a:srgbClr val="4D24A6"/>
            </a:solidFill>
            <a:prstDash val="solid"/>
            <a:miter/>
          </a:ln>
        </p:spPr>
      </p:sp>
      <p:sp>
        <p:nvSpPr>
          <p:cNvPr name="TextBox 6" id="6"/>
          <p:cNvSpPr txBox="true"/>
          <p:nvPr/>
        </p:nvSpPr>
        <p:spPr>
          <a:xfrm rot="0">
            <a:off x="3993284" y="1344380"/>
            <a:ext cx="11936256" cy="1688146"/>
          </a:xfrm>
          <a:prstGeom prst="rect">
            <a:avLst/>
          </a:prstGeom>
        </p:spPr>
        <p:txBody>
          <a:bodyPr anchor="t" rtlCol="false" tIns="0" lIns="0" bIns="0" rIns="0">
            <a:spAutoFit/>
          </a:bodyPr>
          <a:lstStyle/>
          <a:p>
            <a:pPr algn="l">
              <a:lnSpc>
                <a:spcPts val="12116"/>
              </a:lnSpc>
            </a:pPr>
            <a:r>
              <a:rPr lang="en-US" sz="11014" b="true">
                <a:solidFill>
                  <a:srgbClr val="FBF9F1"/>
                </a:solidFill>
                <a:latin typeface="Poppins Bold"/>
                <a:ea typeface="Poppins Bold"/>
                <a:cs typeface="Poppins Bold"/>
                <a:sym typeface="Poppins Bold"/>
              </a:rPr>
              <a:t>FINAL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026837" y="3132575"/>
            <a:ext cx="4085895" cy="6209424"/>
            <a:chOff x="0" y="0"/>
            <a:chExt cx="633012" cy="962002"/>
          </a:xfrm>
        </p:grpSpPr>
        <p:sp>
          <p:nvSpPr>
            <p:cNvPr name="Freeform 5" id="5"/>
            <p:cNvSpPr/>
            <p:nvPr/>
          </p:nvSpPr>
          <p:spPr>
            <a:xfrm flipH="false" flipV="false" rot="0">
              <a:off x="0" y="0"/>
              <a:ext cx="633012" cy="962002"/>
            </a:xfrm>
            <a:custGeom>
              <a:avLst/>
              <a:gdLst/>
              <a:ahLst/>
              <a:cxnLst/>
              <a:rect r="r" b="b" t="t" l="l"/>
              <a:pathLst>
                <a:path h="962002" w="633012">
                  <a:moveTo>
                    <a:pt x="43580" y="0"/>
                  </a:moveTo>
                  <a:lnTo>
                    <a:pt x="589432" y="0"/>
                  </a:lnTo>
                  <a:cubicBezTo>
                    <a:pt x="600990" y="0"/>
                    <a:pt x="612075" y="4591"/>
                    <a:pt x="620248" y="12764"/>
                  </a:cubicBezTo>
                  <a:cubicBezTo>
                    <a:pt x="628421" y="20937"/>
                    <a:pt x="633012" y="32022"/>
                    <a:pt x="633012" y="43580"/>
                  </a:cubicBezTo>
                  <a:lnTo>
                    <a:pt x="633012" y="918422"/>
                  </a:lnTo>
                  <a:cubicBezTo>
                    <a:pt x="633012" y="929980"/>
                    <a:pt x="628421" y="941065"/>
                    <a:pt x="620248" y="949238"/>
                  </a:cubicBezTo>
                  <a:cubicBezTo>
                    <a:pt x="612075" y="957411"/>
                    <a:pt x="600990" y="962002"/>
                    <a:pt x="589432" y="962002"/>
                  </a:cubicBezTo>
                  <a:lnTo>
                    <a:pt x="43580" y="962002"/>
                  </a:lnTo>
                  <a:cubicBezTo>
                    <a:pt x="32022" y="962002"/>
                    <a:pt x="20937" y="957411"/>
                    <a:pt x="12764" y="949238"/>
                  </a:cubicBezTo>
                  <a:cubicBezTo>
                    <a:pt x="4591" y="941065"/>
                    <a:pt x="0" y="929980"/>
                    <a:pt x="0" y="918422"/>
                  </a:cubicBezTo>
                  <a:lnTo>
                    <a:pt x="0" y="43580"/>
                  </a:lnTo>
                  <a:cubicBezTo>
                    <a:pt x="0" y="32022"/>
                    <a:pt x="4591" y="20937"/>
                    <a:pt x="12764" y="12764"/>
                  </a:cubicBezTo>
                  <a:cubicBezTo>
                    <a:pt x="20937" y="4591"/>
                    <a:pt x="32022" y="0"/>
                    <a:pt x="43580" y="0"/>
                  </a:cubicBezTo>
                  <a:close/>
                </a:path>
              </a:pathLst>
            </a:custGeom>
            <a:blipFill>
              <a:blip r:embed="rId4"/>
              <a:stretch>
                <a:fillRect l="-79730" t="0" r="-176802" b="0"/>
              </a:stretch>
            </a:blipFill>
          </p:spPr>
        </p:sp>
      </p:grpSp>
      <p:grpSp>
        <p:nvGrpSpPr>
          <p:cNvPr name="Group 6" id="6"/>
          <p:cNvGrpSpPr/>
          <p:nvPr/>
        </p:nvGrpSpPr>
        <p:grpSpPr>
          <a:xfrm rot="0">
            <a:off x="550652" y="3132575"/>
            <a:ext cx="6188862" cy="2961051"/>
            <a:chOff x="0" y="0"/>
            <a:chExt cx="1629988" cy="779865"/>
          </a:xfrm>
        </p:grpSpPr>
        <p:sp>
          <p:nvSpPr>
            <p:cNvPr name="Freeform 7" id="7"/>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50652" y="6237288"/>
            <a:ext cx="6190435" cy="2909848"/>
            <a:chOff x="0" y="0"/>
            <a:chExt cx="1630403" cy="766380"/>
          </a:xfrm>
        </p:grpSpPr>
        <p:sp>
          <p:nvSpPr>
            <p:cNvPr name="Freeform 10" id="10"/>
            <p:cNvSpPr/>
            <p:nvPr/>
          </p:nvSpPr>
          <p:spPr>
            <a:xfrm flipH="false" flipV="false" rot="0">
              <a:off x="0" y="0"/>
              <a:ext cx="1630403" cy="766380"/>
            </a:xfrm>
            <a:custGeom>
              <a:avLst/>
              <a:gdLst/>
              <a:ahLst/>
              <a:cxnLst/>
              <a:rect r="r" b="b" t="t" l="l"/>
              <a:pathLst>
                <a:path h="766380" w="1630403">
                  <a:moveTo>
                    <a:pt x="25013" y="0"/>
                  </a:moveTo>
                  <a:lnTo>
                    <a:pt x="1605390" y="0"/>
                  </a:lnTo>
                  <a:cubicBezTo>
                    <a:pt x="1619204" y="0"/>
                    <a:pt x="1630403" y="11198"/>
                    <a:pt x="1630403" y="25013"/>
                  </a:cubicBezTo>
                  <a:lnTo>
                    <a:pt x="1630403" y="741367"/>
                  </a:lnTo>
                  <a:cubicBezTo>
                    <a:pt x="1630403" y="755181"/>
                    <a:pt x="1619204" y="766380"/>
                    <a:pt x="1605390" y="766380"/>
                  </a:cubicBezTo>
                  <a:lnTo>
                    <a:pt x="25013" y="766380"/>
                  </a:lnTo>
                  <a:cubicBezTo>
                    <a:pt x="18379" y="766380"/>
                    <a:pt x="12017" y="763745"/>
                    <a:pt x="7326" y="759054"/>
                  </a:cubicBezTo>
                  <a:cubicBezTo>
                    <a:pt x="2635" y="754363"/>
                    <a:pt x="0" y="748001"/>
                    <a:pt x="0" y="741367"/>
                  </a:cubicBezTo>
                  <a:lnTo>
                    <a:pt x="0" y="25013"/>
                  </a:lnTo>
                  <a:cubicBezTo>
                    <a:pt x="0" y="11198"/>
                    <a:pt x="11198" y="0"/>
                    <a:pt x="25013" y="0"/>
                  </a:cubicBezTo>
                  <a:close/>
                </a:path>
              </a:pathLst>
            </a:custGeom>
            <a:solidFill>
              <a:srgbClr val="000000"/>
            </a:solidFill>
            <a:ln w="38100" cap="sq">
              <a:solidFill>
                <a:srgbClr val="FBF9F1"/>
              </a:solidFill>
              <a:prstDash val="solid"/>
              <a:miter/>
            </a:ln>
          </p:spPr>
        </p:sp>
        <p:sp>
          <p:nvSpPr>
            <p:cNvPr name="TextBox 11" id="11"/>
            <p:cNvSpPr txBox="true"/>
            <p:nvPr/>
          </p:nvSpPr>
          <p:spPr>
            <a:xfrm>
              <a:off x="0" y="-38100"/>
              <a:ext cx="1630403" cy="80448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248480" y="3123050"/>
            <a:ext cx="6488868" cy="2961051"/>
            <a:chOff x="0" y="0"/>
            <a:chExt cx="1709002" cy="779865"/>
          </a:xfrm>
        </p:grpSpPr>
        <p:sp>
          <p:nvSpPr>
            <p:cNvPr name="Freeform 13" id="13"/>
            <p:cNvSpPr/>
            <p:nvPr/>
          </p:nvSpPr>
          <p:spPr>
            <a:xfrm flipH="false" flipV="false" rot="0">
              <a:off x="0" y="0"/>
              <a:ext cx="1709002" cy="779865"/>
            </a:xfrm>
            <a:custGeom>
              <a:avLst/>
              <a:gdLst/>
              <a:ahLst/>
              <a:cxnLst/>
              <a:rect r="r" b="b" t="t" l="l"/>
              <a:pathLst>
                <a:path h="779865" w="1709002">
                  <a:moveTo>
                    <a:pt x="23862" y="0"/>
                  </a:moveTo>
                  <a:lnTo>
                    <a:pt x="1685140" y="0"/>
                  </a:lnTo>
                  <a:cubicBezTo>
                    <a:pt x="1691469" y="0"/>
                    <a:pt x="1697538" y="2514"/>
                    <a:pt x="1702013" y="6989"/>
                  </a:cubicBezTo>
                  <a:cubicBezTo>
                    <a:pt x="1706488" y="11464"/>
                    <a:pt x="1709002" y="17534"/>
                    <a:pt x="1709002" y="23862"/>
                  </a:cubicBezTo>
                  <a:lnTo>
                    <a:pt x="1709002" y="756003"/>
                  </a:lnTo>
                  <a:cubicBezTo>
                    <a:pt x="1709002" y="762332"/>
                    <a:pt x="1706488" y="768401"/>
                    <a:pt x="1702013" y="772876"/>
                  </a:cubicBezTo>
                  <a:cubicBezTo>
                    <a:pt x="1697538" y="777351"/>
                    <a:pt x="1691469" y="779865"/>
                    <a:pt x="1685140" y="779865"/>
                  </a:cubicBezTo>
                  <a:lnTo>
                    <a:pt x="23862" y="779865"/>
                  </a:lnTo>
                  <a:cubicBezTo>
                    <a:pt x="17534" y="779865"/>
                    <a:pt x="11464" y="777351"/>
                    <a:pt x="6989" y="772876"/>
                  </a:cubicBezTo>
                  <a:cubicBezTo>
                    <a:pt x="2514" y="768401"/>
                    <a:pt x="0" y="762332"/>
                    <a:pt x="0" y="756003"/>
                  </a:cubicBezTo>
                  <a:lnTo>
                    <a:pt x="0" y="23862"/>
                  </a:lnTo>
                  <a:cubicBezTo>
                    <a:pt x="0" y="17534"/>
                    <a:pt x="2514" y="11464"/>
                    <a:pt x="6989" y="6989"/>
                  </a:cubicBezTo>
                  <a:cubicBezTo>
                    <a:pt x="11464" y="2514"/>
                    <a:pt x="17534" y="0"/>
                    <a:pt x="23862" y="0"/>
                  </a:cubicBezTo>
                  <a:close/>
                </a:path>
              </a:pathLst>
            </a:custGeom>
            <a:solidFill>
              <a:srgbClr val="000000"/>
            </a:solidFill>
            <a:ln w="38100" cap="sq">
              <a:solidFill>
                <a:srgbClr val="FBF9F1"/>
              </a:solidFill>
              <a:prstDash val="solid"/>
              <a:miter/>
            </a:ln>
          </p:spPr>
        </p:sp>
        <p:sp>
          <p:nvSpPr>
            <p:cNvPr name="TextBox 14" id="14"/>
            <p:cNvSpPr txBox="true"/>
            <p:nvPr/>
          </p:nvSpPr>
          <p:spPr>
            <a:xfrm>
              <a:off x="0" y="-38100"/>
              <a:ext cx="1709002" cy="81796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248480" y="6297249"/>
            <a:ext cx="6488868" cy="2961051"/>
            <a:chOff x="0" y="0"/>
            <a:chExt cx="1709002" cy="779865"/>
          </a:xfrm>
        </p:grpSpPr>
        <p:sp>
          <p:nvSpPr>
            <p:cNvPr name="Freeform 16" id="16"/>
            <p:cNvSpPr/>
            <p:nvPr/>
          </p:nvSpPr>
          <p:spPr>
            <a:xfrm flipH="false" flipV="false" rot="0">
              <a:off x="0" y="0"/>
              <a:ext cx="1709002" cy="779865"/>
            </a:xfrm>
            <a:custGeom>
              <a:avLst/>
              <a:gdLst/>
              <a:ahLst/>
              <a:cxnLst/>
              <a:rect r="r" b="b" t="t" l="l"/>
              <a:pathLst>
                <a:path h="779865" w="1709002">
                  <a:moveTo>
                    <a:pt x="23862" y="0"/>
                  </a:moveTo>
                  <a:lnTo>
                    <a:pt x="1685140" y="0"/>
                  </a:lnTo>
                  <a:cubicBezTo>
                    <a:pt x="1691469" y="0"/>
                    <a:pt x="1697538" y="2514"/>
                    <a:pt x="1702013" y="6989"/>
                  </a:cubicBezTo>
                  <a:cubicBezTo>
                    <a:pt x="1706488" y="11464"/>
                    <a:pt x="1709002" y="17534"/>
                    <a:pt x="1709002" y="23862"/>
                  </a:cubicBezTo>
                  <a:lnTo>
                    <a:pt x="1709002" y="756003"/>
                  </a:lnTo>
                  <a:cubicBezTo>
                    <a:pt x="1709002" y="762332"/>
                    <a:pt x="1706488" y="768401"/>
                    <a:pt x="1702013" y="772876"/>
                  </a:cubicBezTo>
                  <a:cubicBezTo>
                    <a:pt x="1697538" y="777351"/>
                    <a:pt x="1691469" y="779865"/>
                    <a:pt x="1685140" y="779865"/>
                  </a:cubicBezTo>
                  <a:lnTo>
                    <a:pt x="23862" y="779865"/>
                  </a:lnTo>
                  <a:cubicBezTo>
                    <a:pt x="17534" y="779865"/>
                    <a:pt x="11464" y="777351"/>
                    <a:pt x="6989" y="772876"/>
                  </a:cubicBezTo>
                  <a:cubicBezTo>
                    <a:pt x="2514" y="768401"/>
                    <a:pt x="0" y="762332"/>
                    <a:pt x="0" y="756003"/>
                  </a:cubicBezTo>
                  <a:lnTo>
                    <a:pt x="0" y="23862"/>
                  </a:lnTo>
                  <a:cubicBezTo>
                    <a:pt x="0" y="17534"/>
                    <a:pt x="2514" y="11464"/>
                    <a:pt x="6989" y="6989"/>
                  </a:cubicBezTo>
                  <a:cubicBezTo>
                    <a:pt x="11464" y="2514"/>
                    <a:pt x="17534" y="0"/>
                    <a:pt x="23862" y="0"/>
                  </a:cubicBezTo>
                  <a:close/>
                </a:path>
              </a:pathLst>
            </a:custGeom>
            <a:solidFill>
              <a:srgbClr val="000000"/>
            </a:solidFill>
            <a:ln w="38100" cap="sq">
              <a:solidFill>
                <a:srgbClr val="FBF9F1"/>
              </a:solidFill>
              <a:prstDash val="solid"/>
              <a:miter/>
            </a:ln>
          </p:spPr>
        </p:sp>
        <p:sp>
          <p:nvSpPr>
            <p:cNvPr name="TextBox 17" id="17"/>
            <p:cNvSpPr txBox="true"/>
            <p:nvPr/>
          </p:nvSpPr>
          <p:spPr>
            <a:xfrm>
              <a:off x="0" y="-38100"/>
              <a:ext cx="1709002" cy="81796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55410" y="3690316"/>
            <a:ext cx="5766584" cy="1953387"/>
          </a:xfrm>
          <a:prstGeom prst="rect">
            <a:avLst/>
          </a:prstGeom>
        </p:spPr>
        <p:txBody>
          <a:bodyPr anchor="t" rtlCol="false" tIns="0" lIns="0" bIns="0" rIns="0">
            <a:spAutoFit/>
          </a:bodyPr>
          <a:lstStyle/>
          <a:p>
            <a:pPr algn="l">
              <a:lnSpc>
                <a:spcPts val="3108"/>
              </a:lnSpc>
              <a:spcBef>
                <a:spcPct val="0"/>
              </a:spcBef>
            </a:pPr>
            <a:r>
              <a:rPr lang="en-US" sz="2220">
                <a:solidFill>
                  <a:srgbClr val="E5E1DA"/>
                </a:solidFill>
                <a:latin typeface="Lato"/>
                <a:ea typeface="Lato"/>
                <a:cs typeface="Lato"/>
                <a:sym typeface="Lato"/>
              </a:rPr>
              <a:t>Initially, without normalization, the Gradient Descent algorithm failed to converge because the features had vastly different ranges (e.g., population vs. income). Implementing MinMax scaling solved this.</a:t>
            </a:r>
          </a:p>
        </p:txBody>
      </p:sp>
      <p:sp>
        <p:nvSpPr>
          <p:cNvPr name="TextBox 19" id="19"/>
          <p:cNvSpPr txBox="true"/>
          <p:nvPr/>
        </p:nvSpPr>
        <p:spPr>
          <a:xfrm rot="0">
            <a:off x="944302" y="321089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Data Scaling:</a:t>
            </a:r>
          </a:p>
        </p:txBody>
      </p:sp>
      <p:sp>
        <p:nvSpPr>
          <p:cNvPr name="TextBox 20" id="20"/>
          <p:cNvSpPr txBox="true"/>
          <p:nvPr/>
        </p:nvSpPr>
        <p:spPr>
          <a:xfrm rot="0">
            <a:off x="4525413" y="945000"/>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CHALLENGES FACED</a:t>
            </a:r>
          </a:p>
        </p:txBody>
      </p:sp>
      <p:sp>
        <p:nvSpPr>
          <p:cNvPr name="TextBox 21" id="21"/>
          <p:cNvSpPr txBox="true"/>
          <p:nvPr/>
        </p:nvSpPr>
        <p:spPr>
          <a:xfrm rot="0">
            <a:off x="358525" y="6803224"/>
            <a:ext cx="6380990" cy="2343912"/>
          </a:xfrm>
          <a:prstGeom prst="rect">
            <a:avLst/>
          </a:prstGeom>
        </p:spPr>
        <p:txBody>
          <a:bodyPr anchor="t" rtlCol="false" tIns="0" lIns="0" bIns="0" rIns="0">
            <a:spAutoFit/>
          </a:bodyPr>
          <a:lstStyle/>
          <a:p>
            <a:pPr algn="l" marL="479298" indent="-239649" lvl="1">
              <a:lnSpc>
                <a:spcPts val="3107"/>
              </a:lnSpc>
              <a:buFont typeface="Arial"/>
              <a:buChar char="•"/>
            </a:pPr>
            <a:r>
              <a:rPr lang="en-US" sz="2219">
                <a:solidFill>
                  <a:srgbClr val="E5E1DA"/>
                </a:solidFill>
                <a:latin typeface="Lato"/>
                <a:ea typeface="Lato"/>
                <a:cs typeface="Lato"/>
                <a:sym typeface="Lato"/>
              </a:rPr>
              <a:t>Issue: The California Housing dataset contains values limited to $500,000. The outliers in the scatter plot that skewed the regression line.</a:t>
            </a:r>
          </a:p>
          <a:p>
            <a:pPr algn="l" marL="479298" indent="-239649" lvl="1">
              <a:lnSpc>
                <a:spcPts val="3107"/>
              </a:lnSpc>
              <a:spcBef>
                <a:spcPct val="0"/>
              </a:spcBef>
              <a:buFont typeface="Arial"/>
              <a:buChar char="•"/>
            </a:pPr>
            <a:r>
              <a:rPr lang="en-US" sz="2219">
                <a:solidFill>
                  <a:srgbClr val="E5E1DA"/>
                </a:solidFill>
                <a:latin typeface="Lato"/>
                <a:ea typeface="Lato"/>
                <a:cs typeface="Lato"/>
                <a:sym typeface="Lato"/>
              </a:rPr>
              <a:t>Solution: We used the Actual vs. Predicted plot to visually identify these anomalies</a:t>
            </a:r>
          </a:p>
          <a:p>
            <a:pPr algn="l">
              <a:lnSpc>
                <a:spcPts val="3107"/>
              </a:lnSpc>
              <a:spcBef>
                <a:spcPct val="0"/>
              </a:spcBef>
            </a:pPr>
          </a:p>
        </p:txBody>
      </p:sp>
      <p:sp>
        <p:nvSpPr>
          <p:cNvPr name="TextBox 22" id="22"/>
          <p:cNvSpPr txBox="true"/>
          <p:nvPr/>
        </p:nvSpPr>
        <p:spPr>
          <a:xfrm rot="0">
            <a:off x="905413" y="6323799"/>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Impact of Outliers</a:t>
            </a:r>
          </a:p>
        </p:txBody>
      </p:sp>
      <p:sp>
        <p:nvSpPr>
          <p:cNvPr name="TextBox 23" id="23"/>
          <p:cNvSpPr txBox="true"/>
          <p:nvPr/>
        </p:nvSpPr>
        <p:spPr>
          <a:xfrm rot="0">
            <a:off x="11398483" y="3690316"/>
            <a:ext cx="6165150" cy="1953302"/>
          </a:xfrm>
          <a:prstGeom prst="rect">
            <a:avLst/>
          </a:prstGeom>
        </p:spPr>
        <p:txBody>
          <a:bodyPr anchor="t" rtlCol="false" tIns="0" lIns="0" bIns="0" rIns="0">
            <a:spAutoFit/>
          </a:bodyPr>
          <a:lstStyle/>
          <a:p>
            <a:pPr algn="l">
              <a:lnSpc>
                <a:spcPts val="3112"/>
              </a:lnSpc>
            </a:pPr>
            <a:r>
              <a:rPr lang="en-US" sz="2223">
                <a:solidFill>
                  <a:srgbClr val="E5E1DA"/>
                </a:solidFill>
                <a:latin typeface="Lato"/>
                <a:ea typeface="Lato"/>
                <a:cs typeface="Lato"/>
                <a:sym typeface="Lato"/>
              </a:rPr>
              <a:t>Choosing the right learning rate was difficult; a rate too high caused the loss to fluctuate, while a rate too low made training too slow. </a:t>
            </a:r>
          </a:p>
          <a:p>
            <a:pPr algn="l">
              <a:lnSpc>
                <a:spcPts val="3112"/>
              </a:lnSpc>
              <a:spcBef>
                <a:spcPct val="0"/>
              </a:spcBef>
            </a:pPr>
            <a:r>
              <a:rPr lang="en-US" sz="2223">
                <a:solidFill>
                  <a:srgbClr val="E5E1DA"/>
                </a:solidFill>
                <a:latin typeface="Lato"/>
                <a:ea typeface="Lato"/>
                <a:cs typeface="Lato"/>
                <a:sym typeface="Lato"/>
              </a:rPr>
              <a:t>We solved it using trial and testing with different values until we reached a desired result</a:t>
            </a:r>
          </a:p>
        </p:txBody>
      </p:sp>
      <p:sp>
        <p:nvSpPr>
          <p:cNvPr name="TextBox 24" id="24"/>
          <p:cNvSpPr txBox="true"/>
          <p:nvPr/>
        </p:nvSpPr>
        <p:spPr>
          <a:xfrm rot="0">
            <a:off x="11814151" y="322994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Hyperparameter Tuning:</a:t>
            </a:r>
          </a:p>
        </p:txBody>
      </p:sp>
      <p:sp>
        <p:nvSpPr>
          <p:cNvPr name="TextBox 25" id="25"/>
          <p:cNvSpPr txBox="true"/>
          <p:nvPr/>
        </p:nvSpPr>
        <p:spPr>
          <a:xfrm rot="0">
            <a:off x="11529340" y="6891578"/>
            <a:ext cx="5865430" cy="2022856"/>
          </a:xfrm>
          <a:prstGeom prst="rect">
            <a:avLst/>
          </a:prstGeom>
        </p:spPr>
        <p:txBody>
          <a:bodyPr anchor="t" rtlCol="false" tIns="0" lIns="0" bIns="0" rIns="0">
            <a:spAutoFit/>
          </a:bodyPr>
          <a:lstStyle/>
          <a:p>
            <a:pPr algn="l">
              <a:lnSpc>
                <a:spcPts val="2701"/>
              </a:lnSpc>
              <a:spcBef>
                <a:spcPct val="0"/>
              </a:spcBef>
            </a:pPr>
            <a:r>
              <a:rPr lang="en-US" sz="1929">
                <a:solidFill>
                  <a:srgbClr val="E5E1DA"/>
                </a:solidFill>
                <a:latin typeface="Lato"/>
                <a:ea typeface="Lato"/>
                <a:cs typeface="Lato"/>
                <a:sym typeface="Lato"/>
              </a:rPr>
              <a:t>The key challenge was the conceptual abstraction required to implement the core ML algorithm. It was difficult to intuitively grasp how the complex, multi-variable mathematical formulas for Gradient Descent (calculating partial derivatives of the loss function) actually resulted in the model learning</a:t>
            </a:r>
          </a:p>
        </p:txBody>
      </p:sp>
      <p:sp>
        <p:nvSpPr>
          <p:cNvPr name="TextBox 26" id="26"/>
          <p:cNvSpPr txBox="true"/>
          <p:nvPr/>
        </p:nvSpPr>
        <p:spPr>
          <a:xfrm rot="0">
            <a:off x="11529340" y="6408772"/>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Difficulty in understanding ML logic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532055"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3538" y="4581384"/>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9" id="9"/>
          <p:cNvSpPr/>
          <p:nvPr/>
        </p:nvSpPr>
        <p:spPr>
          <a:xfrm flipH="false" flipV="false" rot="0">
            <a:off x="13571562"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7385361" y="2401896"/>
            <a:ext cx="650410" cy="650410"/>
          </a:xfrm>
          <a:custGeom>
            <a:avLst/>
            <a:gdLst/>
            <a:ahLst/>
            <a:cxnLst/>
            <a:rect r="r" b="b" t="t" l="l"/>
            <a:pathLst>
              <a:path h="650410" w="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96004" y="5550363"/>
            <a:ext cx="2819109" cy="759135"/>
          </a:xfrm>
          <a:prstGeom prst="rect">
            <a:avLst/>
          </a:prstGeom>
        </p:spPr>
        <p:txBody>
          <a:bodyPr anchor="t" rtlCol="false" tIns="0" lIns="0" bIns="0" rIns="0">
            <a:spAutoFit/>
          </a:bodyPr>
          <a:lstStyle/>
          <a:p>
            <a:pPr algn="l">
              <a:lnSpc>
                <a:spcPts val="3063"/>
              </a:lnSpc>
              <a:spcBef>
                <a:spcPct val="0"/>
              </a:spcBef>
            </a:pPr>
            <a:r>
              <a:rPr lang="en-US" b="true" sz="2188">
                <a:solidFill>
                  <a:srgbClr val="FFD944"/>
                </a:solidFill>
                <a:latin typeface="Lato Bold"/>
                <a:ea typeface="Lato Bold"/>
                <a:cs typeface="Lato Bold"/>
                <a:sym typeface="Lato Bold"/>
              </a:rPr>
              <a:t>Increase Model Prediction Accuracy</a:t>
            </a:r>
          </a:p>
        </p:txBody>
      </p:sp>
      <p:sp>
        <p:nvSpPr>
          <p:cNvPr name="TextBox 12" id="12"/>
          <p:cNvSpPr txBox="true"/>
          <p:nvPr/>
        </p:nvSpPr>
        <p:spPr>
          <a:xfrm rot="0">
            <a:off x="1463411" y="6261874"/>
            <a:ext cx="3253027"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Although the model performs well, there is scope to reduce the Mean Squared Error further. This can be achieved by running the Gradient Descent for more epochs</a:t>
            </a:r>
          </a:p>
        </p:txBody>
      </p:sp>
      <p:sp>
        <p:nvSpPr>
          <p:cNvPr name="TextBox 13" id="13"/>
          <p:cNvSpPr txBox="true"/>
          <p:nvPr/>
        </p:nvSpPr>
        <p:spPr>
          <a:xfrm rot="0">
            <a:off x="1028700" y="1290181"/>
            <a:ext cx="5717469"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SCOPE FOR IMPROVEMENT</a:t>
            </a:r>
          </a:p>
        </p:txBody>
      </p:sp>
      <p:sp>
        <p:nvSpPr>
          <p:cNvPr name="TextBox 14" id="14"/>
          <p:cNvSpPr txBox="true"/>
          <p:nvPr/>
        </p:nvSpPr>
        <p:spPr>
          <a:xfrm rot="0">
            <a:off x="55320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Feature Engineering</a:t>
            </a:r>
          </a:p>
        </p:txBody>
      </p:sp>
      <p:sp>
        <p:nvSpPr>
          <p:cNvPr name="TextBox 15" id="15"/>
          <p:cNvSpPr txBox="true"/>
          <p:nvPr/>
        </p:nvSpPr>
        <p:spPr>
          <a:xfrm rot="0">
            <a:off x="5499461" y="6066611"/>
            <a:ext cx="3253027" cy="31159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Create new features, such as "bedrooms per room" or clustering locations based on Latitude/Longitude, which often improves the signal-to-noise ratio in housing data.</a:t>
            </a:r>
          </a:p>
        </p:txBody>
      </p:sp>
      <p:sp>
        <p:nvSpPr>
          <p:cNvPr name="TextBox 16" id="16"/>
          <p:cNvSpPr txBox="true"/>
          <p:nvPr/>
        </p:nvSpPr>
        <p:spPr>
          <a:xfrm rot="0">
            <a:off x="956810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Regularization:</a:t>
            </a:r>
          </a:p>
        </p:txBody>
      </p:sp>
      <p:sp>
        <p:nvSpPr>
          <p:cNvPr name="TextBox 17" id="17"/>
          <p:cNvSpPr txBox="true"/>
          <p:nvPr/>
        </p:nvSpPr>
        <p:spPr>
          <a:xfrm rot="0">
            <a:off x="9533538" y="6066611"/>
            <a:ext cx="3253027" cy="23348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mplement Ridge (L2) or Lasso (L1) Regularization directly within the custom train_model function to prevent overfitting and stabilize the weights.</a:t>
            </a:r>
          </a:p>
        </p:txBody>
      </p:sp>
      <p:sp>
        <p:nvSpPr>
          <p:cNvPr name="TextBox 18" id="18"/>
          <p:cNvSpPr txBox="true"/>
          <p:nvPr/>
        </p:nvSpPr>
        <p:spPr>
          <a:xfrm rot="0">
            <a:off x="136041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Advanced Algorithms:</a:t>
            </a:r>
          </a:p>
        </p:txBody>
      </p:sp>
      <p:sp>
        <p:nvSpPr>
          <p:cNvPr name="TextBox 19" id="19"/>
          <p:cNvSpPr txBox="true"/>
          <p:nvPr/>
        </p:nvSpPr>
        <p:spPr>
          <a:xfrm rot="0">
            <a:off x="13571562" y="6066611"/>
            <a:ext cx="3253027" cy="31159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Explore non-linear models like Decision Trees or Random Forests for potentially higher prediction accuracy, as the relationship between house attributes and price is likely non-linear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938989" y="-2092083"/>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028700" y="3025749"/>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1766584"/>
            <a:ext cx="7273915"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TEAM MEMBERS</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Mansi Jha - 44 - C9</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Manas Agrawal - 21- C9</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Mihika Tandon - 40 -C9</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Mayuresh yalgi -4 -C9</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4"/>
            <a:stretch>
              <a:fillRect l="0" t="0" r="0" b="0"/>
            </a:stretch>
          </a:blipFill>
        </p:spPr>
      </p:sp>
      <p:grpSp>
        <p:nvGrpSpPr>
          <p:cNvPr name="Group 7" id="7"/>
          <p:cNvGrpSpPr/>
          <p:nvPr/>
        </p:nvGrpSpPr>
        <p:grpSpPr>
          <a:xfrm rot="0">
            <a:off x="8574588" y="926782"/>
            <a:ext cx="6423168" cy="460655"/>
            <a:chOff x="0" y="0"/>
            <a:chExt cx="8564224" cy="614207"/>
          </a:xfrm>
        </p:grpSpPr>
        <p:sp>
          <p:nvSpPr>
            <p:cNvPr name="Freeform 8" id="8"/>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9" id="9"/>
            <p:cNvSpPr txBox="true"/>
            <p:nvPr/>
          </p:nvSpPr>
          <p:spPr>
            <a:xfrm rot="0">
              <a:off x="1631358" y="-57150"/>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Problem statement </a:t>
              </a:r>
            </a:p>
          </p:txBody>
        </p:sp>
      </p:grpSp>
      <p:sp>
        <p:nvSpPr>
          <p:cNvPr name="TextBox 10" id="10"/>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TABLE OF CONTENTS</a:t>
            </a:r>
          </a:p>
        </p:txBody>
      </p:sp>
      <p:grpSp>
        <p:nvGrpSpPr>
          <p:cNvPr name="Group 11" id="11"/>
          <p:cNvGrpSpPr/>
          <p:nvPr/>
        </p:nvGrpSpPr>
        <p:grpSpPr>
          <a:xfrm rot="0">
            <a:off x="8574588" y="6245821"/>
            <a:ext cx="6423168" cy="460655"/>
            <a:chOff x="0" y="0"/>
            <a:chExt cx="8564224" cy="614207"/>
          </a:xfrm>
        </p:grpSpPr>
        <p:sp>
          <p:nvSpPr>
            <p:cNvPr name="Freeform 12" id="12"/>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13" id="13"/>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Output Sample</a:t>
              </a:r>
            </a:p>
          </p:txBody>
        </p:sp>
      </p:grpSp>
      <p:grpSp>
        <p:nvGrpSpPr>
          <p:cNvPr name="Group 14" id="14"/>
          <p:cNvGrpSpPr/>
          <p:nvPr/>
        </p:nvGrpSpPr>
        <p:grpSpPr>
          <a:xfrm rot="0">
            <a:off x="8574588" y="2256542"/>
            <a:ext cx="6423168" cy="460655"/>
            <a:chOff x="0" y="0"/>
            <a:chExt cx="8564224" cy="614207"/>
          </a:xfrm>
        </p:grpSpPr>
        <p:sp>
          <p:nvSpPr>
            <p:cNvPr name="Freeform 15" id="15"/>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16" id="16"/>
            <p:cNvSpPr txBox="true"/>
            <p:nvPr/>
          </p:nvSpPr>
          <p:spPr>
            <a:xfrm rot="0">
              <a:off x="1631358" y="-57150"/>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System Requirements</a:t>
              </a:r>
            </a:p>
          </p:txBody>
        </p:sp>
      </p:grpSp>
      <p:grpSp>
        <p:nvGrpSpPr>
          <p:cNvPr name="Group 17" id="17"/>
          <p:cNvGrpSpPr/>
          <p:nvPr/>
        </p:nvGrpSpPr>
        <p:grpSpPr>
          <a:xfrm rot="0">
            <a:off x="8574588" y="3586302"/>
            <a:ext cx="6423168" cy="460655"/>
            <a:chOff x="0" y="0"/>
            <a:chExt cx="8564224" cy="614207"/>
          </a:xfrm>
        </p:grpSpPr>
        <p:sp>
          <p:nvSpPr>
            <p:cNvPr name="TextBox 18" id="18"/>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Approach and Methodolgies</a:t>
              </a:r>
            </a:p>
          </p:txBody>
        </p:sp>
        <p:sp>
          <p:nvSpPr>
            <p:cNvPr name="Freeform 19" id="19"/>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grpSp>
      <p:grpSp>
        <p:nvGrpSpPr>
          <p:cNvPr name="Group 20" id="20"/>
          <p:cNvGrpSpPr/>
          <p:nvPr/>
        </p:nvGrpSpPr>
        <p:grpSpPr>
          <a:xfrm rot="0">
            <a:off x="8574588" y="4916061"/>
            <a:ext cx="6423168" cy="460655"/>
            <a:chOff x="0" y="0"/>
            <a:chExt cx="8564224" cy="614207"/>
          </a:xfrm>
        </p:grpSpPr>
        <p:sp>
          <p:nvSpPr>
            <p:cNvPr name="Freeform 21" id="21"/>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2" id="22"/>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Input and Output Sample</a:t>
              </a:r>
            </a:p>
          </p:txBody>
        </p:sp>
      </p:grpSp>
      <p:grpSp>
        <p:nvGrpSpPr>
          <p:cNvPr name="Group 23" id="23"/>
          <p:cNvGrpSpPr/>
          <p:nvPr/>
        </p:nvGrpSpPr>
        <p:grpSpPr>
          <a:xfrm rot="0">
            <a:off x="8574588" y="7575580"/>
            <a:ext cx="6423168" cy="460655"/>
            <a:chOff x="0" y="0"/>
            <a:chExt cx="8564224" cy="614207"/>
          </a:xfrm>
        </p:grpSpPr>
        <p:sp>
          <p:nvSpPr>
            <p:cNvPr name="Freeform 24" id="24"/>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5" id="25"/>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Challenges faced</a:t>
              </a:r>
            </a:p>
          </p:txBody>
        </p:sp>
      </p:grpSp>
      <p:grpSp>
        <p:nvGrpSpPr>
          <p:cNvPr name="Group 26" id="26"/>
          <p:cNvGrpSpPr/>
          <p:nvPr/>
        </p:nvGrpSpPr>
        <p:grpSpPr>
          <a:xfrm rot="0">
            <a:off x="8574588" y="8905340"/>
            <a:ext cx="6423168" cy="460655"/>
            <a:chOff x="0" y="0"/>
            <a:chExt cx="8564224" cy="614207"/>
          </a:xfrm>
        </p:grpSpPr>
        <p:sp>
          <p:nvSpPr>
            <p:cNvPr name="Freeform 27" id="27"/>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8" id="28"/>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Scope For Improvement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033345" y="833291"/>
            <a:ext cx="10804239" cy="8103179"/>
          </a:xfrm>
          <a:custGeom>
            <a:avLst/>
            <a:gdLst/>
            <a:ahLst/>
            <a:cxnLst/>
            <a:rect r="r" b="b" t="t" l="l"/>
            <a:pathLst>
              <a:path h="8103179" w="10804239">
                <a:moveTo>
                  <a:pt x="0" y="0"/>
                </a:moveTo>
                <a:lnTo>
                  <a:pt x="10804238" y="0"/>
                </a:lnTo>
                <a:lnTo>
                  <a:pt x="10804238" y="8103179"/>
                </a:lnTo>
                <a:lnTo>
                  <a:pt x="0" y="8103179"/>
                </a:lnTo>
                <a:lnTo>
                  <a:pt x="0" y="0"/>
                </a:lnTo>
                <a:close/>
              </a:path>
            </a:pathLst>
          </a:custGeom>
          <a:blipFill>
            <a:blip r:embed="rId2"/>
            <a:stretch>
              <a:fillRect l="0" t="0" r="0" b="0"/>
            </a:stretch>
          </a:blipFill>
        </p:spPr>
      </p:sp>
      <p:grpSp>
        <p:nvGrpSpPr>
          <p:cNvPr name="Group 3" id="3"/>
          <p:cNvGrpSpPr/>
          <p:nvPr/>
        </p:nvGrpSpPr>
        <p:grpSpPr>
          <a:xfrm rot="0">
            <a:off x="1028700" y="1482999"/>
            <a:ext cx="12577332" cy="8137251"/>
            <a:chOff x="0" y="0"/>
            <a:chExt cx="3312548" cy="2143144"/>
          </a:xfrm>
        </p:grpSpPr>
        <p:sp>
          <p:nvSpPr>
            <p:cNvPr name="Freeform 4" id="4"/>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7" id="7"/>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11294" y="3610418"/>
            <a:ext cx="9612145" cy="5190317"/>
          </a:xfrm>
          <a:prstGeom prst="rect">
            <a:avLst/>
          </a:prstGeom>
        </p:spPr>
        <p:txBody>
          <a:bodyPr anchor="t" rtlCol="false" tIns="0" lIns="0" bIns="0" rIns="0">
            <a:spAutoFit/>
          </a:bodyPr>
          <a:lstStyle/>
          <a:p>
            <a:pPr algn="l">
              <a:lnSpc>
                <a:spcPts val="3194"/>
              </a:lnSpc>
            </a:pPr>
            <a:r>
              <a:rPr lang="en-US" sz="2281">
                <a:solidFill>
                  <a:srgbClr val="E5E1DA"/>
                </a:solidFill>
                <a:latin typeface="Playfair Display"/>
                <a:ea typeface="Playfair Display"/>
                <a:cs typeface="Playfair Display"/>
                <a:sym typeface="Playfair Display"/>
              </a:rPr>
              <a:t>The goal of this project is to build and evaluate a Linear Regression model to accurately predict the median house value in districts across California.</a:t>
            </a:r>
          </a:p>
          <a:p>
            <a:pPr algn="l">
              <a:lnSpc>
                <a:spcPts val="3194"/>
              </a:lnSpc>
            </a:pPr>
            <a:r>
              <a:rPr lang="en-US" sz="2281">
                <a:solidFill>
                  <a:srgbClr val="E5E1DA"/>
                </a:solidFill>
                <a:latin typeface="Playfair Display"/>
                <a:ea typeface="Playfair Display"/>
                <a:cs typeface="Playfair Display"/>
                <a:sym typeface="Playfair Display"/>
              </a:rPr>
              <a:t>This is a supervised learning task where the target variable (y) is the house price, and the prediction is based on multiple independent features (X1,X2....Xn) like median income, house age, and population. The project involves:</a:t>
            </a:r>
          </a:p>
          <a:p>
            <a:pPr algn="l" marL="492641" indent="-246320" lvl="1">
              <a:lnSpc>
                <a:spcPts val="3194"/>
              </a:lnSpc>
              <a:buFont typeface="Arial"/>
              <a:buChar char="•"/>
            </a:pPr>
            <a:r>
              <a:rPr lang="en-US" sz="2281">
                <a:solidFill>
                  <a:srgbClr val="E5E1DA"/>
                </a:solidFill>
                <a:latin typeface="Playfair Display"/>
                <a:ea typeface="Playfair Display"/>
                <a:cs typeface="Playfair Display"/>
                <a:sym typeface="Playfair Display"/>
              </a:rPr>
              <a:t>1.Implementing a linear model from scratch using Gradient Descent.</a:t>
            </a:r>
          </a:p>
          <a:p>
            <a:pPr algn="l">
              <a:lnSpc>
                <a:spcPts val="3194"/>
              </a:lnSpc>
            </a:pPr>
          </a:p>
          <a:p>
            <a:pPr algn="l" marL="492641" indent="-246320" lvl="1">
              <a:lnSpc>
                <a:spcPts val="3194"/>
              </a:lnSpc>
              <a:buFont typeface="Arial"/>
              <a:buChar char="•"/>
            </a:pPr>
            <a:r>
              <a:rPr lang="en-US" sz="2281">
                <a:solidFill>
                  <a:srgbClr val="E5E1DA"/>
                </a:solidFill>
                <a:latin typeface="Playfair Display"/>
                <a:ea typeface="Playfair Display"/>
                <a:cs typeface="Playfair Display"/>
                <a:sym typeface="Playfair Display"/>
              </a:rPr>
              <a:t>2.</a:t>
            </a:r>
            <a:r>
              <a:rPr lang="en-US" sz="2281">
                <a:solidFill>
                  <a:srgbClr val="E5E1DA"/>
                </a:solidFill>
                <a:latin typeface="Playfair Display"/>
                <a:ea typeface="Playfair Display"/>
                <a:cs typeface="Playfair Display"/>
                <a:sym typeface="Playfair Display"/>
              </a:rPr>
              <a:t>Comparing the custom model's performance against the standard scikit-learn implementation.</a:t>
            </a:r>
          </a:p>
          <a:p>
            <a:pPr algn="l">
              <a:lnSpc>
                <a:spcPts val="3194"/>
              </a:lnSpc>
            </a:pPr>
          </a:p>
          <a:p>
            <a:pPr algn="l">
              <a:lnSpc>
                <a:spcPts val="3194"/>
              </a:lnSpc>
              <a:spcBef>
                <a:spcPct val="0"/>
              </a:spcBef>
            </a:pPr>
          </a:p>
        </p:txBody>
      </p:sp>
      <p:sp>
        <p:nvSpPr>
          <p:cNvPr name="TextBox 9" id="9"/>
          <p:cNvSpPr txBox="true"/>
          <p:nvPr/>
        </p:nvSpPr>
        <p:spPr>
          <a:xfrm rot="0">
            <a:off x="2339023" y="2285225"/>
            <a:ext cx="9044852"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4"/>
            <a:stretch>
              <a:fillRect l="0" t="0" r="0" b="0"/>
            </a:stretch>
          </a:blipFill>
        </p:spPr>
      </p:sp>
      <p:grpSp>
        <p:nvGrpSpPr>
          <p:cNvPr name="Group 7" id="7"/>
          <p:cNvGrpSpPr/>
          <p:nvPr/>
        </p:nvGrpSpPr>
        <p:grpSpPr>
          <a:xfrm rot="0">
            <a:off x="8574588" y="926782"/>
            <a:ext cx="6423168" cy="460655"/>
            <a:chOff x="0" y="0"/>
            <a:chExt cx="8564224" cy="614207"/>
          </a:xfrm>
        </p:grpSpPr>
        <p:sp>
          <p:nvSpPr>
            <p:cNvPr name="Freeform 8" id="8"/>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9" id="9"/>
            <p:cNvSpPr txBox="true"/>
            <p:nvPr/>
          </p:nvSpPr>
          <p:spPr>
            <a:xfrm rot="0">
              <a:off x="1631358" y="-57150"/>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numpy</a:t>
              </a:r>
            </a:p>
          </p:txBody>
        </p:sp>
      </p:grpSp>
      <p:sp>
        <p:nvSpPr>
          <p:cNvPr name="TextBox 10" id="10"/>
          <p:cNvSpPr txBox="true"/>
          <p:nvPr/>
        </p:nvSpPr>
        <p:spPr>
          <a:xfrm rot="0">
            <a:off x="1028700" y="6059170"/>
            <a:ext cx="5853180"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MODULES USED</a:t>
            </a:r>
          </a:p>
        </p:txBody>
      </p:sp>
      <p:grpSp>
        <p:nvGrpSpPr>
          <p:cNvPr name="Group 11" id="11"/>
          <p:cNvGrpSpPr/>
          <p:nvPr/>
        </p:nvGrpSpPr>
        <p:grpSpPr>
          <a:xfrm rot="0">
            <a:off x="8574588" y="6100462"/>
            <a:ext cx="6423168" cy="460655"/>
            <a:chOff x="0" y="0"/>
            <a:chExt cx="8564224" cy="614207"/>
          </a:xfrm>
        </p:grpSpPr>
        <p:sp>
          <p:nvSpPr>
            <p:cNvPr name="Freeform 12" id="12"/>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13" id="13"/>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sklearn.model_selection</a:t>
              </a:r>
            </a:p>
          </p:txBody>
        </p:sp>
      </p:grpSp>
      <p:grpSp>
        <p:nvGrpSpPr>
          <p:cNvPr name="Group 14" id="14"/>
          <p:cNvGrpSpPr/>
          <p:nvPr/>
        </p:nvGrpSpPr>
        <p:grpSpPr>
          <a:xfrm rot="0">
            <a:off x="8574588" y="2120709"/>
            <a:ext cx="6423168" cy="460655"/>
            <a:chOff x="0" y="0"/>
            <a:chExt cx="8564224" cy="614207"/>
          </a:xfrm>
        </p:grpSpPr>
        <p:sp>
          <p:nvSpPr>
            <p:cNvPr name="Freeform 15" id="15"/>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16" id="16"/>
            <p:cNvSpPr txBox="true"/>
            <p:nvPr/>
          </p:nvSpPr>
          <p:spPr>
            <a:xfrm rot="0">
              <a:off x="1631358" y="-57150"/>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pandas</a:t>
              </a:r>
            </a:p>
          </p:txBody>
        </p:sp>
      </p:grpSp>
      <p:grpSp>
        <p:nvGrpSpPr>
          <p:cNvPr name="Group 17" id="17"/>
          <p:cNvGrpSpPr/>
          <p:nvPr/>
        </p:nvGrpSpPr>
        <p:grpSpPr>
          <a:xfrm rot="0">
            <a:off x="8574588" y="3314635"/>
            <a:ext cx="6423168" cy="460655"/>
            <a:chOff x="0" y="0"/>
            <a:chExt cx="8564224" cy="614207"/>
          </a:xfrm>
        </p:grpSpPr>
        <p:sp>
          <p:nvSpPr>
            <p:cNvPr name="TextBox 18" id="18"/>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matplotlib.pyplot</a:t>
              </a:r>
            </a:p>
          </p:txBody>
        </p:sp>
        <p:sp>
          <p:nvSpPr>
            <p:cNvPr name="Freeform 19" id="19"/>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grpSp>
      <p:grpSp>
        <p:nvGrpSpPr>
          <p:cNvPr name="Group 20" id="20"/>
          <p:cNvGrpSpPr/>
          <p:nvPr/>
        </p:nvGrpSpPr>
        <p:grpSpPr>
          <a:xfrm rot="0">
            <a:off x="8574588" y="4682845"/>
            <a:ext cx="6423168" cy="460655"/>
            <a:chOff x="0" y="0"/>
            <a:chExt cx="8564224" cy="614207"/>
          </a:xfrm>
        </p:grpSpPr>
        <p:sp>
          <p:nvSpPr>
            <p:cNvPr name="Freeform 21" id="21"/>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2" id="22"/>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sklearn.datasets</a:t>
              </a:r>
            </a:p>
          </p:txBody>
        </p:sp>
      </p:grpSp>
      <p:grpSp>
        <p:nvGrpSpPr>
          <p:cNvPr name="Group 23" id="23"/>
          <p:cNvGrpSpPr/>
          <p:nvPr/>
        </p:nvGrpSpPr>
        <p:grpSpPr>
          <a:xfrm rot="0">
            <a:off x="8574588" y="7465992"/>
            <a:ext cx="6423168" cy="460655"/>
            <a:chOff x="0" y="0"/>
            <a:chExt cx="8564224" cy="614207"/>
          </a:xfrm>
        </p:grpSpPr>
        <p:sp>
          <p:nvSpPr>
            <p:cNvPr name="Freeform 24" id="24"/>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5" id="25"/>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sklearn.linear_model</a:t>
              </a:r>
            </a:p>
          </p:txBody>
        </p:sp>
      </p:grpSp>
      <p:grpSp>
        <p:nvGrpSpPr>
          <p:cNvPr name="Group 26" id="26"/>
          <p:cNvGrpSpPr/>
          <p:nvPr/>
        </p:nvGrpSpPr>
        <p:grpSpPr>
          <a:xfrm rot="0">
            <a:off x="8574588" y="8831522"/>
            <a:ext cx="6423168" cy="460655"/>
            <a:chOff x="0" y="0"/>
            <a:chExt cx="8564224" cy="614207"/>
          </a:xfrm>
        </p:grpSpPr>
        <p:sp>
          <p:nvSpPr>
            <p:cNvPr name="Freeform 27" id="27"/>
            <p:cNvSpPr/>
            <p:nvPr/>
          </p:nvSpPr>
          <p:spPr>
            <a:xfrm flipH="false" flipV="false" rot="0">
              <a:off x="0" y="0"/>
              <a:ext cx="609600" cy="614207"/>
            </a:xfrm>
            <a:custGeom>
              <a:avLst/>
              <a:gdLst/>
              <a:ahLst/>
              <a:cxnLst/>
              <a:rect r="r" b="b" t="t" l="l"/>
              <a:pathLst>
                <a:path h="614207" w="609600">
                  <a:moveTo>
                    <a:pt x="0" y="0"/>
                  </a:moveTo>
                  <a:lnTo>
                    <a:pt x="609600" y="0"/>
                  </a:lnTo>
                  <a:lnTo>
                    <a:pt x="609600" y="614207"/>
                  </a:lnTo>
                  <a:lnTo>
                    <a:pt x="0" y="614207"/>
                  </a:lnTo>
                  <a:lnTo>
                    <a:pt x="0" y="0"/>
                  </a:lnTo>
                  <a:close/>
                </a:path>
              </a:pathLst>
            </a:custGeom>
            <a:blipFill>
              <a:blip r:embed="rId5"/>
              <a:stretch>
                <a:fillRect l="0" t="0" r="0" b="0"/>
              </a:stretch>
            </a:blipFill>
          </p:spPr>
        </p:sp>
        <p:sp>
          <p:nvSpPr>
            <p:cNvPr name="TextBox 28" id="28"/>
            <p:cNvSpPr txBox="true"/>
            <p:nvPr/>
          </p:nvSpPr>
          <p:spPr>
            <a:xfrm rot="0">
              <a:off x="1631358" y="187"/>
              <a:ext cx="6932866" cy="556683"/>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standardscaler</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308767"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1263073" y="4682845"/>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9" id="9"/>
          <p:cNvSpPr/>
          <p:nvPr/>
        </p:nvSpPr>
        <p:spPr>
          <a:xfrm flipH="false" flipV="false" rot="0">
            <a:off x="13152500" y="4682845"/>
            <a:ext cx="1256063" cy="1359911"/>
          </a:xfrm>
          <a:custGeom>
            <a:avLst/>
            <a:gdLst/>
            <a:ahLst/>
            <a:cxnLst/>
            <a:rect r="r" b="b" t="t" l="l"/>
            <a:pathLst>
              <a:path h="1359911" w="1256063">
                <a:moveTo>
                  <a:pt x="0" y="0"/>
                </a:moveTo>
                <a:lnTo>
                  <a:pt x="1256063" y="0"/>
                </a:lnTo>
                <a:lnTo>
                  <a:pt x="1256063"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135831" y="4792769"/>
            <a:ext cx="1504361" cy="1249988"/>
          </a:xfrm>
          <a:custGeom>
            <a:avLst/>
            <a:gdLst/>
            <a:ahLst/>
            <a:cxnLst/>
            <a:rect r="r" b="b" t="t" l="l"/>
            <a:pathLst>
              <a:path h="1249988" w="1504361">
                <a:moveTo>
                  <a:pt x="0" y="0"/>
                </a:moveTo>
                <a:lnTo>
                  <a:pt x="1504361" y="0"/>
                </a:lnTo>
                <a:lnTo>
                  <a:pt x="1504361"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3152500" y="8357743"/>
            <a:ext cx="2008169" cy="440664"/>
          </a:xfrm>
          <a:custGeom>
            <a:avLst/>
            <a:gdLst/>
            <a:ahLst/>
            <a:cxnLst/>
            <a:rect r="r" b="b" t="t" l="l"/>
            <a:pathLst>
              <a:path h="440664" w="2008169">
                <a:moveTo>
                  <a:pt x="0" y="0"/>
                </a:moveTo>
                <a:lnTo>
                  <a:pt x="2008169" y="0"/>
                </a:lnTo>
                <a:lnTo>
                  <a:pt x="2008169" y="440664"/>
                </a:lnTo>
                <a:lnTo>
                  <a:pt x="0" y="440664"/>
                </a:lnTo>
                <a:lnTo>
                  <a:pt x="0" y="0"/>
                </a:lnTo>
                <a:close/>
              </a:path>
            </a:pathLst>
          </a:custGeom>
          <a:blipFill>
            <a:blip r:embed="rId11"/>
            <a:stretch>
              <a:fillRect l="0" t="0" r="0" b="0"/>
            </a:stretch>
          </a:blipFill>
        </p:spPr>
      </p:sp>
      <p:sp>
        <p:nvSpPr>
          <p:cNvPr name="TextBox 12" id="12"/>
          <p:cNvSpPr txBox="true"/>
          <p:nvPr/>
        </p:nvSpPr>
        <p:spPr>
          <a:xfrm rot="0">
            <a:off x="760535"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1. Data Loading and Exploration</a:t>
            </a:r>
          </a:p>
        </p:txBody>
      </p:sp>
      <p:sp>
        <p:nvSpPr>
          <p:cNvPr name="TextBox 13" id="13"/>
          <p:cNvSpPr txBox="true"/>
          <p:nvPr/>
        </p:nvSpPr>
        <p:spPr>
          <a:xfrm rot="0">
            <a:off x="760535" y="6918515"/>
            <a:ext cx="4733925" cy="2830830"/>
          </a:xfrm>
          <a:prstGeom prst="rect">
            <a:avLst/>
          </a:prstGeom>
        </p:spPr>
        <p:txBody>
          <a:bodyPr anchor="t" rtlCol="false" tIns="0" lIns="0" bIns="0" rIns="0">
            <a:spAutoFit/>
          </a:bodyPr>
          <a:lstStyle/>
          <a:p>
            <a:pPr algn="l">
              <a:lnSpc>
                <a:spcPts val="2520"/>
              </a:lnSpc>
            </a:pPr>
            <a:r>
              <a:rPr lang="en-US" sz="1800">
                <a:solidFill>
                  <a:srgbClr val="E5E1DA"/>
                </a:solidFill>
                <a:latin typeface="Lato"/>
                <a:ea typeface="Lato"/>
                <a:cs typeface="Lato"/>
                <a:sym typeface="Lato"/>
              </a:rPr>
              <a:t>The dataset was fetched using fetch_california_housing. It contains 20,640 samples and 8 features (MedInc, HouseAge, AveRooms, etc.).</a:t>
            </a:r>
          </a:p>
          <a:p>
            <a:pPr algn="l" marL="388622" indent="-194311" lvl="1">
              <a:lnSpc>
                <a:spcPts val="2520"/>
              </a:lnSpc>
              <a:spcBef>
                <a:spcPct val="0"/>
              </a:spcBef>
              <a:buFont typeface="Arial"/>
              <a:buChar char="•"/>
            </a:pPr>
            <a:r>
              <a:rPr lang="en-US" sz="1800">
                <a:solidFill>
                  <a:srgbClr val="E5E1DA"/>
                </a:solidFill>
                <a:latin typeface="Lato"/>
                <a:ea typeface="Lato"/>
                <a:cs typeface="Lato"/>
                <a:sym typeface="Lato"/>
              </a:rPr>
              <a:t>Initial Visualization: A scatter plot was created to visualize the correlation between Median Income and House Value, confirming a positive linear relationship.</a:t>
            </a:r>
          </a:p>
          <a:p>
            <a:pPr algn="l">
              <a:lnSpc>
                <a:spcPts val="2520"/>
              </a:lnSpc>
              <a:spcBef>
                <a:spcPct val="0"/>
              </a:spcBef>
            </a:pPr>
          </a:p>
        </p:txBody>
      </p:sp>
      <p:sp>
        <p:nvSpPr>
          <p:cNvPr name="TextBox 14" id="14"/>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APPROACH AND METHODOLOGIES</a:t>
            </a:r>
          </a:p>
        </p:txBody>
      </p:sp>
      <p:sp>
        <p:nvSpPr>
          <p:cNvPr name="TextBox 15" id="15"/>
          <p:cNvSpPr txBox="true"/>
          <p:nvPr/>
        </p:nvSpPr>
        <p:spPr>
          <a:xfrm rot="0">
            <a:off x="6777204"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Data Preprocessing</a:t>
            </a:r>
          </a:p>
        </p:txBody>
      </p:sp>
      <p:sp>
        <p:nvSpPr>
          <p:cNvPr name="TextBox 16" id="16"/>
          <p:cNvSpPr txBox="true"/>
          <p:nvPr/>
        </p:nvSpPr>
        <p:spPr>
          <a:xfrm rot="0">
            <a:off x="6777204" y="6928040"/>
            <a:ext cx="4733925" cy="2652395"/>
          </a:xfrm>
          <a:prstGeom prst="rect">
            <a:avLst/>
          </a:prstGeom>
        </p:spPr>
        <p:txBody>
          <a:bodyPr anchor="t" rtlCol="false" tIns="0" lIns="0" bIns="0" rIns="0">
            <a:spAutoFit/>
          </a:bodyPr>
          <a:lstStyle/>
          <a:p>
            <a:pPr algn="l" marL="367032" indent="-183516" lvl="1">
              <a:lnSpc>
                <a:spcPts val="2380"/>
              </a:lnSpc>
              <a:buFont typeface="Arial"/>
              <a:buChar char="•"/>
            </a:pPr>
            <a:r>
              <a:rPr lang="en-US" sz="1700">
                <a:solidFill>
                  <a:srgbClr val="E5E1DA"/>
                </a:solidFill>
                <a:latin typeface="Lato"/>
                <a:ea typeface="Lato"/>
                <a:cs typeface="Lato"/>
                <a:sym typeface="Lato"/>
              </a:rPr>
              <a:t>Normalization: Input features (X) were scaled using Min-Max Normalization to bring all values between 0 and 1. This step is critical for preventing gradient explosion and ensuring the model converges efficiently.</a:t>
            </a:r>
          </a:p>
          <a:p>
            <a:pPr algn="l" marL="367032" indent="-183516" lvl="1">
              <a:lnSpc>
                <a:spcPts val="2380"/>
              </a:lnSpc>
              <a:spcBef>
                <a:spcPct val="0"/>
              </a:spcBef>
              <a:buFont typeface="Arial"/>
              <a:buChar char="•"/>
            </a:pPr>
            <a:r>
              <a:rPr lang="en-US" sz="1700">
                <a:solidFill>
                  <a:srgbClr val="E5E1DA"/>
                </a:solidFill>
                <a:latin typeface="Lato"/>
                <a:ea typeface="Lato"/>
                <a:cs typeface="Lato"/>
                <a:sym typeface="Lato"/>
              </a:rPr>
              <a:t>Splitting: The data was split into 80% training and 20% testing sets to evaluate performance on unseen data.</a:t>
            </a:r>
          </a:p>
          <a:p>
            <a:pPr algn="l">
              <a:lnSpc>
                <a:spcPts val="2380"/>
              </a:lnSpc>
              <a:spcBef>
                <a:spcPct val="0"/>
              </a:spcBef>
            </a:pPr>
          </a:p>
        </p:txBody>
      </p:sp>
      <p:sp>
        <p:nvSpPr>
          <p:cNvPr name="TextBox 17" id="17"/>
          <p:cNvSpPr txBox="true"/>
          <p:nvPr/>
        </p:nvSpPr>
        <p:spPr>
          <a:xfrm rot="0">
            <a:off x="12793873" y="6414231"/>
            <a:ext cx="473359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Custom Model Implementation</a:t>
            </a:r>
          </a:p>
        </p:txBody>
      </p:sp>
      <p:sp>
        <p:nvSpPr>
          <p:cNvPr name="TextBox 18" id="18"/>
          <p:cNvSpPr txBox="true"/>
          <p:nvPr/>
        </p:nvSpPr>
        <p:spPr>
          <a:xfrm rot="0">
            <a:off x="12793873" y="6928040"/>
            <a:ext cx="4733593" cy="3401060"/>
          </a:xfrm>
          <a:prstGeom prst="rect">
            <a:avLst/>
          </a:prstGeom>
        </p:spPr>
        <p:txBody>
          <a:bodyPr anchor="t" rtlCol="false" tIns="0" lIns="0" bIns="0" rIns="0">
            <a:spAutoFit/>
          </a:bodyPr>
          <a:lstStyle/>
          <a:p>
            <a:pPr algn="l">
              <a:lnSpc>
                <a:spcPts val="2240"/>
              </a:lnSpc>
            </a:pPr>
            <a:r>
              <a:rPr lang="en-US" sz="1600">
                <a:solidFill>
                  <a:srgbClr val="E5E1DA"/>
                </a:solidFill>
                <a:latin typeface="Lato"/>
                <a:ea typeface="Lato"/>
                <a:cs typeface="Lato"/>
                <a:sym typeface="Lato"/>
              </a:rPr>
              <a:t>We implemented Linear Regression using Gradient Descent:</a:t>
            </a:r>
          </a:p>
          <a:p>
            <a:pPr algn="l" marL="345443" indent="-172721" lvl="1">
              <a:lnSpc>
                <a:spcPts val="2240"/>
              </a:lnSpc>
              <a:buFont typeface="Arial"/>
              <a:buChar char="•"/>
            </a:pPr>
            <a:r>
              <a:rPr lang="en-US" sz="1600">
                <a:solidFill>
                  <a:srgbClr val="E5E1DA"/>
                </a:solidFill>
                <a:latin typeface="Lato"/>
                <a:ea typeface="Lato"/>
                <a:cs typeface="Lato"/>
                <a:sym typeface="Lato"/>
              </a:rPr>
              <a:t>Hypothesis: y = w*x + b</a:t>
            </a:r>
          </a:p>
          <a:p>
            <a:pPr algn="l" marL="345443" indent="-172721" lvl="1">
              <a:lnSpc>
                <a:spcPts val="2240"/>
              </a:lnSpc>
              <a:buFont typeface="Arial"/>
              <a:buChar char="•"/>
            </a:pPr>
            <a:r>
              <a:rPr lang="en-US" sz="1600">
                <a:solidFill>
                  <a:srgbClr val="E5E1DA"/>
                </a:solidFill>
                <a:latin typeface="Lato"/>
                <a:ea typeface="Lato"/>
                <a:cs typeface="Lato"/>
                <a:sym typeface="Lato"/>
              </a:rPr>
              <a:t>Loss Function: Mean Squared Error (MSE) was used to quantify error.</a:t>
            </a:r>
          </a:p>
          <a:p>
            <a:pPr algn="l" marL="345443" indent="-172721" lvl="1">
              <a:lnSpc>
                <a:spcPts val="2240"/>
              </a:lnSpc>
              <a:buFont typeface="Arial"/>
              <a:buChar char="•"/>
            </a:pPr>
          </a:p>
          <a:p>
            <a:pPr algn="l">
              <a:lnSpc>
                <a:spcPts val="2240"/>
              </a:lnSpc>
            </a:pPr>
          </a:p>
          <a:p>
            <a:pPr algn="l" marL="345443" indent="-172721" lvl="1">
              <a:lnSpc>
                <a:spcPts val="2240"/>
              </a:lnSpc>
              <a:spcBef>
                <a:spcPct val="0"/>
              </a:spcBef>
              <a:buFont typeface="Arial"/>
              <a:buChar char="•"/>
            </a:pPr>
            <a:r>
              <a:rPr lang="en-US" sz="1600">
                <a:solidFill>
                  <a:srgbClr val="E5E1DA"/>
                </a:solidFill>
                <a:latin typeface="Lato"/>
                <a:ea typeface="Lato"/>
                <a:cs typeface="Lato"/>
                <a:sym typeface="Lato"/>
              </a:rPr>
              <a:t>Optimization: The weights (w) and bias (b) were updated iteratively over 30,000 epochs with a learning rate ($\alpha$) of 0.1 to minimize the loss.</a:t>
            </a:r>
          </a:p>
          <a:p>
            <a:pPr algn="l">
              <a:lnSpc>
                <a:spcPts val="29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46936" y="3756616"/>
            <a:ext cx="11394128" cy="4771291"/>
          </a:xfrm>
          <a:custGeom>
            <a:avLst/>
            <a:gdLst/>
            <a:ahLst/>
            <a:cxnLst/>
            <a:rect r="r" b="b" t="t" l="l"/>
            <a:pathLst>
              <a:path h="4771291" w="11394128">
                <a:moveTo>
                  <a:pt x="0" y="0"/>
                </a:moveTo>
                <a:lnTo>
                  <a:pt x="11394128" y="0"/>
                </a:lnTo>
                <a:lnTo>
                  <a:pt x="11394128" y="4771291"/>
                </a:lnTo>
                <a:lnTo>
                  <a:pt x="0" y="4771291"/>
                </a:lnTo>
                <a:lnTo>
                  <a:pt x="0" y="0"/>
                </a:lnTo>
                <a:close/>
              </a:path>
            </a:pathLst>
          </a:custGeom>
          <a:blipFill>
            <a:blip r:embed="rId5"/>
            <a:stretch>
              <a:fillRect l="0" t="0" r="0" b="0"/>
            </a:stretch>
          </a:blipFill>
          <a:ln w="38100" cap="sq">
            <a:solidFill>
              <a:srgbClr val="4D24A6"/>
            </a:solidFill>
            <a:prstDash val="solid"/>
            <a:miter/>
          </a:ln>
        </p:spPr>
      </p:sp>
      <p:sp>
        <p:nvSpPr>
          <p:cNvPr name="TextBox 6" id="6"/>
          <p:cNvSpPr txBox="true"/>
          <p:nvPr/>
        </p:nvSpPr>
        <p:spPr>
          <a:xfrm rot="0">
            <a:off x="6895382" y="1344380"/>
            <a:ext cx="4925814" cy="1688146"/>
          </a:xfrm>
          <a:prstGeom prst="rect">
            <a:avLst/>
          </a:prstGeom>
        </p:spPr>
        <p:txBody>
          <a:bodyPr anchor="t" rtlCol="false" tIns="0" lIns="0" bIns="0" rIns="0">
            <a:spAutoFit/>
          </a:bodyPr>
          <a:lstStyle/>
          <a:p>
            <a:pPr algn="l">
              <a:lnSpc>
                <a:spcPts val="12116"/>
              </a:lnSpc>
            </a:pPr>
            <a:r>
              <a:rPr lang="en-US" sz="11014" b="true">
                <a:solidFill>
                  <a:srgbClr val="FBF9F1"/>
                </a:solidFill>
                <a:latin typeface="Poppins Bold"/>
                <a:ea typeface="Poppins Bold"/>
                <a:cs typeface="Poppins Bold"/>
                <a:sym typeface="Poppins Bold"/>
              </a:rPr>
              <a:t>INPUT</a:t>
            </a:r>
          </a:p>
        </p:txBody>
      </p:sp>
      <p:sp>
        <p:nvSpPr>
          <p:cNvPr name="TextBox 7" id="7"/>
          <p:cNvSpPr txBox="true"/>
          <p:nvPr/>
        </p:nvSpPr>
        <p:spPr>
          <a:xfrm rot="0">
            <a:off x="7062645" y="2975377"/>
            <a:ext cx="3821430" cy="431800"/>
          </a:xfrm>
          <a:prstGeom prst="rect">
            <a:avLst/>
          </a:prstGeom>
        </p:spPr>
        <p:txBody>
          <a:bodyPr anchor="t" rtlCol="false" tIns="0" lIns="0" bIns="0" rIns="0">
            <a:spAutoFit/>
          </a:bodyPr>
          <a:lstStyle/>
          <a:p>
            <a:pPr algn="ctr">
              <a:lnSpc>
                <a:spcPts val="3500"/>
              </a:lnSpc>
              <a:spcBef>
                <a:spcPct val="0"/>
              </a:spcBef>
            </a:pPr>
            <a:r>
              <a:rPr lang="en-US" b="true" sz="2500">
                <a:solidFill>
                  <a:srgbClr val="FBF9F1"/>
                </a:solidFill>
                <a:latin typeface="Lato Bold"/>
                <a:ea typeface="Lato Bold"/>
                <a:cs typeface="Lato Bold"/>
                <a:sym typeface="Lato Bold"/>
              </a:rPr>
              <a:t> California housing dataset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99305" y="2837510"/>
            <a:ext cx="6601197" cy="6866208"/>
          </a:xfrm>
          <a:custGeom>
            <a:avLst/>
            <a:gdLst/>
            <a:ahLst/>
            <a:cxnLst/>
            <a:rect r="r" b="b" t="t" l="l"/>
            <a:pathLst>
              <a:path h="6866208" w="6601197">
                <a:moveTo>
                  <a:pt x="0" y="0"/>
                </a:moveTo>
                <a:lnTo>
                  <a:pt x="6601197" y="0"/>
                </a:lnTo>
                <a:lnTo>
                  <a:pt x="6601197" y="6866208"/>
                </a:lnTo>
                <a:lnTo>
                  <a:pt x="0" y="6866208"/>
                </a:lnTo>
                <a:lnTo>
                  <a:pt x="0" y="0"/>
                </a:lnTo>
                <a:close/>
              </a:path>
            </a:pathLst>
          </a:custGeom>
          <a:blipFill>
            <a:blip r:embed="rId5"/>
            <a:stretch>
              <a:fillRect l="-1006" t="-1424" r="-7366" b="-2635"/>
            </a:stretch>
          </a:blipFill>
          <a:ln w="38100" cap="sq">
            <a:solidFill>
              <a:srgbClr val="4D24A6"/>
            </a:solidFill>
            <a:prstDash val="solid"/>
            <a:miter/>
          </a:ln>
        </p:spPr>
      </p:sp>
      <p:sp>
        <p:nvSpPr>
          <p:cNvPr name="TextBox 6" id="6"/>
          <p:cNvSpPr txBox="true"/>
          <p:nvPr/>
        </p:nvSpPr>
        <p:spPr>
          <a:xfrm rot="0">
            <a:off x="2286303" y="1805689"/>
            <a:ext cx="14161691" cy="687070"/>
          </a:xfrm>
          <a:prstGeom prst="rect">
            <a:avLst/>
          </a:prstGeom>
        </p:spPr>
        <p:txBody>
          <a:bodyPr anchor="t" rtlCol="false" tIns="0" lIns="0" bIns="0" rIns="0">
            <a:spAutoFit/>
          </a:bodyPr>
          <a:lstStyle/>
          <a:p>
            <a:pPr algn="l">
              <a:lnSpc>
                <a:spcPts val="5060"/>
              </a:lnSpc>
            </a:pPr>
            <a:r>
              <a:rPr lang="en-US" sz="4600" b="true">
                <a:solidFill>
                  <a:srgbClr val="FBF9F1"/>
                </a:solidFill>
                <a:latin typeface="Poppins Bold"/>
                <a:ea typeface="Poppins Bold"/>
                <a:cs typeface="Poppins Bold"/>
                <a:sym typeface="Poppins Bold"/>
              </a:rPr>
              <a:t>GRAPHICAL REPRESENTATION OF INPUT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55926" y="3139159"/>
            <a:ext cx="10804726" cy="4341776"/>
          </a:xfrm>
          <a:custGeom>
            <a:avLst/>
            <a:gdLst/>
            <a:ahLst/>
            <a:cxnLst/>
            <a:rect r="r" b="b" t="t" l="l"/>
            <a:pathLst>
              <a:path h="4341776" w="10804726">
                <a:moveTo>
                  <a:pt x="0" y="0"/>
                </a:moveTo>
                <a:lnTo>
                  <a:pt x="10804727" y="0"/>
                </a:lnTo>
                <a:lnTo>
                  <a:pt x="10804727" y="4341776"/>
                </a:lnTo>
                <a:lnTo>
                  <a:pt x="0" y="4341776"/>
                </a:lnTo>
                <a:lnTo>
                  <a:pt x="0" y="0"/>
                </a:lnTo>
                <a:close/>
              </a:path>
            </a:pathLst>
          </a:custGeom>
          <a:blipFill>
            <a:blip r:embed="rId5"/>
            <a:stretch>
              <a:fillRect l="0" t="0" r="0" b="0"/>
            </a:stretch>
          </a:blipFill>
          <a:ln w="38100" cap="sq">
            <a:solidFill>
              <a:srgbClr val="4D24A6"/>
            </a:solidFill>
            <a:prstDash val="solid"/>
            <a:miter/>
          </a:ln>
        </p:spPr>
      </p:sp>
      <p:sp>
        <p:nvSpPr>
          <p:cNvPr name="TextBox 6" id="6"/>
          <p:cNvSpPr txBox="true"/>
          <p:nvPr/>
        </p:nvSpPr>
        <p:spPr>
          <a:xfrm rot="0">
            <a:off x="2706603" y="1987710"/>
            <a:ext cx="13303374" cy="727710"/>
          </a:xfrm>
          <a:prstGeom prst="rect">
            <a:avLst/>
          </a:prstGeom>
        </p:spPr>
        <p:txBody>
          <a:bodyPr anchor="t" rtlCol="false" tIns="0" lIns="0" bIns="0" rIns="0">
            <a:spAutoFit/>
          </a:bodyPr>
          <a:lstStyle/>
          <a:p>
            <a:pPr algn="l">
              <a:lnSpc>
                <a:spcPts val="5280"/>
              </a:lnSpc>
            </a:pPr>
            <a:r>
              <a:rPr lang="en-US" sz="4800" b="true">
                <a:solidFill>
                  <a:srgbClr val="FBF9F1"/>
                </a:solidFill>
                <a:latin typeface="Poppins Bold"/>
                <a:ea typeface="Poppins Bold"/>
                <a:cs typeface="Poppins Bold"/>
                <a:sym typeface="Poppins Bold"/>
              </a:rPr>
              <a:t> OUTPUT AFTER DOING GRADIENT DESCENT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DAG65PCvrBU</dc:identifier>
  <dcterms:modified xsi:type="dcterms:W3CDTF">2011-08-01T06:04:30Z</dcterms:modified>
  <cp:revision>1</cp:revision>
  <dc:title>Black Elegant and Modern Startup Pitch Deck Presentation</dc:title>
</cp:coreProperties>
</file>